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06/07/2023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134216"/>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About me!</a:t>
            </a:r>
            <a:endParaRPr lang="en-GB" sz="2400" dirty="0"/>
          </a:p>
        </p:txBody>
      </p:sp>
      <p:sp>
        <p:nvSpPr>
          <p:cNvPr id="3" name="Content Placeholder 2"/>
          <p:cNvSpPr txBox="1">
            <a:spLocks/>
          </p:cNvSpPr>
          <p:nvPr/>
        </p:nvSpPr>
        <p:spPr>
          <a:xfrm>
            <a:off x="266699" y="591127"/>
            <a:ext cx="11666683" cy="54309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smtClean="0"/>
          </a:p>
          <a:p>
            <a:endParaRPr lang="en-GB" dirty="0" smtClean="0"/>
          </a:p>
          <a:p>
            <a:endParaRPr lang="en-GB" dirty="0"/>
          </a:p>
          <a:p>
            <a:pPr marL="0" indent="0">
              <a:buNone/>
            </a:pPr>
            <a:endParaRPr lang="en-GB" dirty="0" smtClean="0"/>
          </a:p>
          <a:p>
            <a:pPr marL="0" indent="0">
              <a:buNone/>
            </a:pPr>
            <a:endParaRPr lang="en-GB" dirty="0" smtClean="0"/>
          </a:p>
          <a:p>
            <a:pPr marL="0" indent="0">
              <a:buNone/>
            </a:pPr>
            <a:r>
              <a:rPr lang="en-GB" dirty="0" smtClean="0"/>
              <a:t>My life:</a:t>
            </a:r>
            <a:endParaRPr lang="en-GB" dirty="0" smtClean="0"/>
          </a:p>
          <a:p>
            <a:pPr lvl="1"/>
            <a:r>
              <a:rPr lang="en-GB" sz="1400" dirty="0" smtClean="0">
                <a:solidFill>
                  <a:schemeClr val="tx1"/>
                </a:solidFill>
              </a:rPr>
              <a:t>Jonah</a:t>
            </a:r>
            <a:endParaRPr lang="en-GB" sz="1400" dirty="0" smtClean="0">
              <a:solidFill>
                <a:schemeClr val="tx1"/>
              </a:solidFill>
            </a:endParaRPr>
          </a:p>
          <a:p>
            <a:pPr lvl="1"/>
            <a:r>
              <a:rPr lang="en-GB" sz="1400" dirty="0" smtClean="0">
                <a:solidFill>
                  <a:schemeClr val="tx1"/>
                </a:solidFill>
              </a:rPr>
              <a:t>My main hobby is playing </a:t>
            </a:r>
            <a:r>
              <a:rPr lang="en-GB" sz="1400" dirty="0">
                <a:solidFill>
                  <a:schemeClr val="tx1"/>
                </a:solidFill>
              </a:rPr>
              <a:t>S</a:t>
            </a:r>
            <a:r>
              <a:rPr lang="en-GB" sz="1400" dirty="0" smtClean="0">
                <a:solidFill>
                  <a:schemeClr val="tx1"/>
                </a:solidFill>
              </a:rPr>
              <a:t>unday league football for a team called croft but I sometimes play other sports as well. I started playing Ice Hockey a few months ago but my local rink closed down so I haven’t been able to keep playing.   </a:t>
            </a:r>
          </a:p>
          <a:p>
            <a:pPr lvl="1"/>
            <a:r>
              <a:rPr lang="en-GB" sz="1400" dirty="0" smtClean="0">
                <a:solidFill>
                  <a:schemeClr val="tx1"/>
                </a:solidFill>
              </a:rPr>
              <a:t>I have a dog called Olaf and a cat called </a:t>
            </a:r>
            <a:r>
              <a:rPr lang="en-GB" sz="1400" dirty="0" err="1" smtClean="0">
                <a:solidFill>
                  <a:schemeClr val="tx1"/>
                </a:solidFill>
              </a:rPr>
              <a:t>Jango</a:t>
            </a:r>
            <a:r>
              <a:rPr lang="en-GB" sz="1400" dirty="0">
                <a:solidFill>
                  <a:schemeClr val="tx1"/>
                </a:solidFill>
              </a:rPr>
              <a:t> </a:t>
            </a:r>
            <a:r>
              <a:rPr lang="en-GB" sz="1400" dirty="0" smtClean="0">
                <a:solidFill>
                  <a:schemeClr val="tx1"/>
                </a:solidFill>
              </a:rPr>
              <a:t>which I love very much.</a:t>
            </a:r>
          </a:p>
          <a:p>
            <a:pPr lvl="1"/>
            <a:r>
              <a:rPr lang="en-GB" sz="1400" dirty="0" smtClean="0">
                <a:solidFill>
                  <a:schemeClr val="tx1"/>
                </a:solidFill>
              </a:rPr>
              <a:t>I also volunteer at an animal shelter, first for </a:t>
            </a:r>
            <a:r>
              <a:rPr lang="en-GB" sz="1400" dirty="0" err="1" smtClean="0">
                <a:solidFill>
                  <a:schemeClr val="tx1"/>
                </a:solidFill>
              </a:rPr>
              <a:t>DofE</a:t>
            </a:r>
            <a:r>
              <a:rPr lang="en-GB" sz="1400" dirty="0" smtClean="0">
                <a:solidFill>
                  <a:schemeClr val="tx1"/>
                </a:solidFill>
              </a:rPr>
              <a:t> but I continued to volunteer because I </a:t>
            </a:r>
          </a:p>
          <a:p>
            <a:pPr marL="457200" lvl="1" indent="0">
              <a:buNone/>
            </a:pPr>
            <a:r>
              <a:rPr lang="en-GB" sz="1400" dirty="0" smtClean="0">
                <a:solidFill>
                  <a:schemeClr val="tx1"/>
                </a:solidFill>
              </a:rPr>
              <a:t>     developed such a great connection with the animals.</a:t>
            </a:r>
          </a:p>
          <a:p>
            <a:pPr lvl="1"/>
            <a:r>
              <a:rPr lang="en-GB" sz="1400" dirty="0" smtClean="0">
                <a:solidFill>
                  <a:schemeClr val="tx1"/>
                </a:solidFill>
              </a:rPr>
              <a:t>This has been a brilliant experience for me and I feel like I have learnt so much more python</a:t>
            </a:r>
          </a:p>
          <a:p>
            <a:pPr marL="457200" lvl="1" indent="0">
              <a:buNone/>
            </a:pPr>
            <a:r>
              <a:rPr lang="en-GB" sz="1400" dirty="0" smtClean="0">
                <a:solidFill>
                  <a:schemeClr val="tx1"/>
                </a:solidFill>
              </a:rPr>
              <a:t>     than I knew before. </a:t>
            </a:r>
          </a:p>
          <a:p>
            <a:pPr lvl="1"/>
            <a:r>
              <a:rPr lang="en-GB" sz="1400" dirty="0" smtClean="0">
                <a:solidFill>
                  <a:schemeClr val="tx1"/>
                </a:solidFill>
              </a:rPr>
              <a:t>I am possibly going for a career in science or engineering which I have realised involves a</a:t>
            </a:r>
          </a:p>
          <a:p>
            <a:pPr marL="457200" lvl="1" indent="0">
              <a:buNone/>
            </a:pPr>
            <a:r>
              <a:rPr lang="en-GB" sz="1400" dirty="0">
                <a:solidFill>
                  <a:schemeClr val="tx1"/>
                </a:solidFill>
              </a:rPr>
              <a:t> </a:t>
            </a:r>
            <a:r>
              <a:rPr lang="en-GB" sz="1400" dirty="0" smtClean="0">
                <a:solidFill>
                  <a:schemeClr val="tx1"/>
                </a:solidFill>
              </a:rPr>
              <a:t>    lot of coding from the guest speeches (they were very helpful for me to gain an idea of future job </a:t>
            </a:r>
          </a:p>
          <a:p>
            <a:pPr marL="457200" lvl="1" indent="0">
              <a:buNone/>
            </a:pPr>
            <a:r>
              <a:rPr lang="en-GB" sz="1400" dirty="0">
                <a:solidFill>
                  <a:schemeClr val="tx1"/>
                </a:solidFill>
              </a:rPr>
              <a:t> </a:t>
            </a:r>
            <a:r>
              <a:rPr lang="en-GB" sz="1400" dirty="0" smtClean="0">
                <a:solidFill>
                  <a:schemeClr val="tx1"/>
                </a:solidFill>
              </a:rPr>
              <a:t>    aspirations).</a:t>
            </a:r>
          </a:p>
        </p:txBody>
      </p:sp>
      <p:pic>
        <p:nvPicPr>
          <p:cNvPr id="4" name="Picture 3"/>
          <p:cNvPicPr>
            <a:picLocks noChangeAspect="1"/>
          </p:cNvPicPr>
          <p:nvPr/>
        </p:nvPicPr>
        <p:blipFill>
          <a:blip r:embed="rId2"/>
          <a:stretch>
            <a:fillRect/>
          </a:stretch>
        </p:blipFill>
        <p:spPr>
          <a:xfrm>
            <a:off x="4983934" y="278475"/>
            <a:ext cx="2658018" cy="2635549"/>
          </a:xfrm>
          <a:prstGeom prst="rect">
            <a:avLst/>
          </a:prstGeom>
        </p:spPr>
      </p:pic>
      <p:pic>
        <p:nvPicPr>
          <p:cNvPr id="5" name="Picture 4"/>
          <p:cNvPicPr>
            <a:picLocks noChangeAspect="1"/>
          </p:cNvPicPr>
          <p:nvPr/>
        </p:nvPicPr>
        <p:blipFill>
          <a:blip r:embed="rId3"/>
          <a:stretch>
            <a:fillRect/>
          </a:stretch>
        </p:blipFill>
        <p:spPr>
          <a:xfrm>
            <a:off x="2166639" y="185540"/>
            <a:ext cx="2835117" cy="2821420"/>
          </a:xfrm>
          <a:prstGeom prst="rect">
            <a:avLst/>
          </a:prstGeom>
        </p:spPr>
      </p:pic>
      <p:pic>
        <p:nvPicPr>
          <p:cNvPr id="6" name="Picture 5"/>
          <p:cNvPicPr>
            <a:picLocks noChangeAspect="1"/>
          </p:cNvPicPr>
          <p:nvPr/>
        </p:nvPicPr>
        <p:blipFill>
          <a:blip r:embed="rId4"/>
          <a:stretch>
            <a:fillRect/>
          </a:stretch>
        </p:blipFill>
        <p:spPr>
          <a:xfrm>
            <a:off x="9604825" y="144596"/>
            <a:ext cx="2418177" cy="2987675"/>
          </a:xfrm>
          <a:prstGeom prst="rect">
            <a:avLst/>
          </a:prstGeom>
        </p:spPr>
      </p:pic>
      <p:pic>
        <p:nvPicPr>
          <p:cNvPr id="7" name="Picture 6"/>
          <p:cNvPicPr>
            <a:picLocks noChangeAspect="1"/>
          </p:cNvPicPr>
          <p:nvPr/>
        </p:nvPicPr>
        <p:blipFill>
          <a:blip r:embed="rId5"/>
          <a:stretch>
            <a:fillRect/>
          </a:stretch>
        </p:blipFill>
        <p:spPr>
          <a:xfrm>
            <a:off x="7641952" y="134216"/>
            <a:ext cx="1873253" cy="2977295"/>
          </a:xfrm>
          <a:prstGeom prst="rect">
            <a:avLst/>
          </a:prstGeom>
        </p:spPr>
      </p:pic>
      <p:pic>
        <p:nvPicPr>
          <p:cNvPr id="8" name="Picture 7"/>
          <p:cNvPicPr>
            <a:picLocks noChangeAspect="1"/>
          </p:cNvPicPr>
          <p:nvPr/>
        </p:nvPicPr>
        <p:blipFill>
          <a:blip r:embed="rId6"/>
          <a:stretch>
            <a:fillRect/>
          </a:stretch>
        </p:blipFill>
        <p:spPr>
          <a:xfrm>
            <a:off x="8329590" y="3701252"/>
            <a:ext cx="1747109" cy="2914941"/>
          </a:xfrm>
          <a:prstGeom prst="rect">
            <a:avLst/>
          </a:prstGeom>
        </p:spPr>
      </p:pic>
      <p:pic>
        <p:nvPicPr>
          <p:cNvPr id="9" name="Picture 8"/>
          <p:cNvPicPr>
            <a:picLocks noChangeAspect="1"/>
          </p:cNvPicPr>
          <p:nvPr/>
        </p:nvPicPr>
        <p:blipFill>
          <a:blip r:embed="rId7"/>
          <a:stretch>
            <a:fillRect/>
          </a:stretch>
        </p:blipFill>
        <p:spPr>
          <a:xfrm>
            <a:off x="177079" y="591127"/>
            <a:ext cx="1914285" cy="1874982"/>
          </a:xfrm>
          <a:prstGeom prst="rect">
            <a:avLst/>
          </a:prstGeom>
        </p:spPr>
      </p:pic>
      <p:pic>
        <p:nvPicPr>
          <p:cNvPr id="11" name="Picture 10"/>
          <p:cNvPicPr>
            <a:picLocks noChangeAspect="1"/>
          </p:cNvPicPr>
          <p:nvPr/>
        </p:nvPicPr>
        <p:blipFill>
          <a:blip r:embed="rId8"/>
          <a:stretch>
            <a:fillRect/>
          </a:stretch>
        </p:blipFill>
        <p:spPr>
          <a:xfrm>
            <a:off x="10198143" y="3701252"/>
            <a:ext cx="1993857" cy="2168757"/>
          </a:xfrm>
          <a:prstGeom prst="rect">
            <a:avLst/>
          </a:prstGeom>
        </p:spPr>
      </p:pic>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a:t>
            </a:r>
            <a:r>
              <a:rPr lang="en-GB" dirty="0" smtClean="0"/>
              <a:t>1D: Peak Finding</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smtClean="0"/>
          </a:p>
          <a:p>
            <a:endParaRPr lang="en-GB" dirty="0"/>
          </a:p>
          <a:p>
            <a:endParaRPr lang="en-GB" dirty="0" smtClean="0"/>
          </a:p>
          <a:p>
            <a:pPr marL="0" indent="0">
              <a:buNone/>
            </a:pPr>
            <a:r>
              <a:rPr lang="en-GB" dirty="0" smtClean="0"/>
              <a:t>My part: </a:t>
            </a:r>
            <a:endParaRPr lang="en-GB" dirty="0" smtClean="0"/>
          </a:p>
          <a:p>
            <a:pPr lvl="1"/>
            <a:r>
              <a:rPr lang="en-GB" dirty="0" smtClean="0">
                <a:solidFill>
                  <a:schemeClr val="tx1"/>
                </a:solidFill>
              </a:rPr>
              <a:t>Started by the </a:t>
            </a:r>
            <a:r>
              <a:rPr lang="en-GB" dirty="0" err="1" smtClean="0">
                <a:solidFill>
                  <a:schemeClr val="tx1"/>
                </a:solidFill>
              </a:rPr>
              <a:t>find_peaks</a:t>
            </a:r>
            <a:r>
              <a:rPr lang="en-GB" dirty="0" smtClean="0">
                <a:solidFill>
                  <a:schemeClr val="tx1"/>
                </a:solidFill>
              </a:rPr>
              <a:t> function on the internet.</a:t>
            </a:r>
          </a:p>
          <a:p>
            <a:pPr lvl="1"/>
            <a:r>
              <a:rPr lang="en-GB" dirty="0" smtClean="0">
                <a:solidFill>
                  <a:schemeClr val="tx1"/>
                </a:solidFill>
              </a:rPr>
              <a:t>Peak prominence. </a:t>
            </a:r>
            <a:r>
              <a:rPr lang="en-GB" b="1" dirty="0" smtClean="0">
                <a:solidFill>
                  <a:schemeClr val="tx1"/>
                </a:solidFill>
              </a:rPr>
              <a:t>RIP Prominence</a:t>
            </a:r>
            <a:r>
              <a:rPr lang="en-GB" dirty="0" smtClean="0">
                <a:solidFill>
                  <a:schemeClr val="tx1"/>
                </a:solidFill>
              </a:rPr>
              <a:t>: gone but never forgotten.</a:t>
            </a:r>
          </a:p>
          <a:p>
            <a:pPr lvl="1"/>
            <a:r>
              <a:rPr lang="en-GB" dirty="0" smtClean="0">
                <a:solidFill>
                  <a:schemeClr val="tx1"/>
                </a:solidFill>
              </a:rPr>
              <a:t>I found the optimum dimensions for the smoothing line so that we could use different peak finding restrictions to find the peaks.</a:t>
            </a:r>
            <a:endParaRPr lang="en-GB" dirty="0" smtClean="0">
              <a:solidFill>
                <a:schemeClr val="tx1"/>
              </a:solidFill>
            </a:endParaRPr>
          </a:p>
          <a:p>
            <a:pPr lvl="1"/>
            <a:r>
              <a:rPr lang="en-GB" dirty="0" smtClean="0">
                <a:solidFill>
                  <a:schemeClr val="tx1"/>
                </a:solidFill>
              </a:rPr>
              <a:t>I learnt how to utilise python functions as I have little python experience and I learnt how useful the internet is when struggling with coding.</a:t>
            </a:r>
          </a:p>
          <a:p>
            <a:pPr lvl="1"/>
            <a:r>
              <a:rPr lang="en-GB" dirty="0" smtClean="0">
                <a:solidFill>
                  <a:schemeClr val="tx1"/>
                </a:solidFill>
              </a:rPr>
              <a:t>I enjoyed using python and learning much more than the basics I am learning at school.</a:t>
            </a:r>
          </a:p>
          <a:p>
            <a:pPr lvl="1"/>
            <a:r>
              <a:rPr lang="en-GB" dirty="0" smtClean="0">
                <a:solidFill>
                  <a:schemeClr val="tx1"/>
                </a:solidFill>
              </a:rPr>
              <a:t>I struggled with the advanced python but tried my best to contribute to the team.</a:t>
            </a:r>
            <a:endParaRPr lang="en-GB" dirty="0" smtClean="0">
              <a:solidFill>
                <a:schemeClr val="tx1"/>
              </a:solidFill>
            </a:endParaRPr>
          </a:p>
        </p:txBody>
      </p:sp>
      <p:pic>
        <p:nvPicPr>
          <p:cNvPr id="3" name="Picture 2"/>
          <p:cNvPicPr>
            <a:picLocks noChangeAspect="1"/>
          </p:cNvPicPr>
          <p:nvPr/>
        </p:nvPicPr>
        <p:blipFill>
          <a:blip r:embed="rId2"/>
          <a:stretch>
            <a:fillRect/>
          </a:stretch>
        </p:blipFill>
        <p:spPr>
          <a:xfrm>
            <a:off x="389972" y="892463"/>
            <a:ext cx="2953592" cy="1654012"/>
          </a:xfrm>
          <a:prstGeom prst="rect">
            <a:avLst/>
          </a:prstGeom>
        </p:spPr>
      </p:pic>
      <p:pic>
        <p:nvPicPr>
          <p:cNvPr id="5" name="Picture 4"/>
          <p:cNvPicPr>
            <a:picLocks noChangeAspect="1"/>
          </p:cNvPicPr>
          <p:nvPr/>
        </p:nvPicPr>
        <p:blipFill>
          <a:blip r:embed="rId3"/>
          <a:stretch>
            <a:fillRect/>
          </a:stretch>
        </p:blipFill>
        <p:spPr>
          <a:xfrm>
            <a:off x="6739707" y="899967"/>
            <a:ext cx="3036720" cy="2212965"/>
          </a:xfrm>
          <a:prstGeom prst="rect">
            <a:avLst/>
          </a:prstGeom>
        </p:spPr>
      </p:pic>
      <p:pic>
        <p:nvPicPr>
          <p:cNvPr id="6" name="Picture 5"/>
          <p:cNvPicPr>
            <a:picLocks noChangeAspect="1"/>
          </p:cNvPicPr>
          <p:nvPr/>
        </p:nvPicPr>
        <p:blipFill>
          <a:blip r:embed="rId4"/>
          <a:stretch>
            <a:fillRect/>
          </a:stretch>
        </p:blipFill>
        <p:spPr>
          <a:xfrm>
            <a:off x="3466836" y="892463"/>
            <a:ext cx="3149599" cy="1947609"/>
          </a:xfrm>
          <a:prstGeom prst="rect">
            <a:avLst/>
          </a:prstGeom>
        </p:spPr>
      </p:pic>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a:t>
            </a:r>
            <a:r>
              <a:rPr lang="en-GB" dirty="0" smtClean="0"/>
              <a:t>: Peak Finding / R51M Loss </a:t>
            </a:r>
            <a:endParaRPr lang="en-GB" dirty="0"/>
          </a:p>
        </p:txBody>
      </p:sp>
      <p:sp>
        <p:nvSpPr>
          <p:cNvPr id="3" name="Content Placeholder 2"/>
          <p:cNvSpPr txBox="1">
            <a:spLocks/>
          </p:cNvSpPr>
          <p:nvPr/>
        </p:nvSpPr>
        <p:spPr>
          <a:xfrm>
            <a:off x="228339" y="2948759"/>
            <a:ext cx="10261600" cy="44426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smtClean="0"/>
              <a:t>My part</a:t>
            </a:r>
            <a:r>
              <a:rPr lang="en-GB" dirty="0" smtClean="0"/>
              <a:t>:</a:t>
            </a:r>
            <a:endParaRPr lang="en-GB" dirty="0" smtClean="0"/>
          </a:p>
          <a:p>
            <a:pPr lvl="1"/>
            <a:r>
              <a:rPr lang="en-GB" dirty="0" smtClean="0">
                <a:solidFill>
                  <a:schemeClr val="tx1"/>
                </a:solidFill>
              </a:rPr>
              <a:t>I created a piece of code which allowed MQTT to upload live </a:t>
            </a:r>
          </a:p>
          <a:p>
            <a:pPr marL="457200" lvl="1" indent="0">
              <a:buNone/>
            </a:pPr>
            <a:r>
              <a:rPr lang="en-GB" dirty="0">
                <a:solidFill>
                  <a:schemeClr val="tx1"/>
                </a:solidFill>
              </a:rPr>
              <a:t> </a:t>
            </a:r>
            <a:r>
              <a:rPr lang="en-GB" dirty="0" smtClean="0">
                <a:solidFill>
                  <a:schemeClr val="tx1"/>
                </a:solidFill>
              </a:rPr>
              <a:t>   data straight to the GUI( sum of BLMs).</a:t>
            </a:r>
          </a:p>
          <a:p>
            <a:pPr lvl="1"/>
            <a:r>
              <a:rPr lang="en-GB" dirty="0" smtClean="0">
                <a:solidFill>
                  <a:schemeClr val="tx1"/>
                </a:solidFill>
              </a:rPr>
              <a:t>Collaborated with other groups to improve my code and add </a:t>
            </a:r>
          </a:p>
          <a:p>
            <a:pPr marL="457200" lvl="1" indent="0">
              <a:buNone/>
            </a:pPr>
            <a:r>
              <a:rPr lang="en-GB" dirty="0">
                <a:solidFill>
                  <a:schemeClr val="tx1"/>
                </a:solidFill>
              </a:rPr>
              <a:t> </a:t>
            </a:r>
            <a:r>
              <a:rPr lang="en-GB" dirty="0" smtClean="0">
                <a:solidFill>
                  <a:schemeClr val="tx1"/>
                </a:solidFill>
              </a:rPr>
              <a:t>   Group 1As data filter.</a:t>
            </a:r>
            <a:endParaRPr lang="en-GB" dirty="0">
              <a:solidFill>
                <a:schemeClr val="tx1"/>
              </a:solidFill>
            </a:endParaRPr>
          </a:p>
          <a:p>
            <a:pPr lvl="1"/>
            <a:r>
              <a:rPr lang="en-GB" dirty="0" smtClean="0">
                <a:solidFill>
                  <a:schemeClr val="tx1"/>
                </a:solidFill>
              </a:rPr>
              <a:t>Created a </a:t>
            </a:r>
            <a:r>
              <a:rPr lang="en-GB" dirty="0" smtClean="0">
                <a:solidFill>
                  <a:schemeClr val="tx1"/>
                </a:solidFill>
              </a:rPr>
              <a:t>data frequency function which allows users to </a:t>
            </a:r>
          </a:p>
          <a:p>
            <a:pPr marL="457200" lvl="1" indent="0">
              <a:buNone/>
            </a:pPr>
            <a:r>
              <a:rPr lang="en-GB" dirty="0">
                <a:solidFill>
                  <a:schemeClr val="tx1"/>
                </a:solidFill>
              </a:rPr>
              <a:t> </a:t>
            </a:r>
            <a:r>
              <a:rPr lang="en-GB" dirty="0" smtClean="0">
                <a:solidFill>
                  <a:schemeClr val="tx1"/>
                </a:solidFill>
              </a:rPr>
              <a:t>   change the frequency (</a:t>
            </a:r>
            <a:r>
              <a:rPr lang="en-GB" dirty="0">
                <a:solidFill>
                  <a:schemeClr val="tx1"/>
                </a:solidFill>
              </a:rPr>
              <a:t>H</a:t>
            </a:r>
            <a:r>
              <a:rPr lang="en-GB" dirty="0" smtClean="0">
                <a:solidFill>
                  <a:schemeClr val="tx1"/>
                </a:solidFill>
              </a:rPr>
              <a:t>z) of the plotted data.</a:t>
            </a:r>
          </a:p>
          <a:p>
            <a:pPr lvl="1"/>
            <a:r>
              <a:rPr lang="en-GB" dirty="0" smtClean="0">
                <a:solidFill>
                  <a:schemeClr val="tx1"/>
                </a:solidFill>
              </a:rPr>
              <a:t>I learnt how </a:t>
            </a:r>
            <a:r>
              <a:rPr lang="en-GB" dirty="0" smtClean="0">
                <a:solidFill>
                  <a:schemeClr val="tx1"/>
                </a:solidFill>
              </a:rPr>
              <a:t>to code functions and take data using </a:t>
            </a:r>
            <a:r>
              <a:rPr lang="en-GB" dirty="0" err="1" smtClean="0">
                <a:solidFill>
                  <a:schemeClr val="tx1"/>
                </a:solidFill>
              </a:rPr>
              <a:t>mqtt</a:t>
            </a:r>
            <a:r>
              <a:rPr lang="en-GB" dirty="0" smtClean="0">
                <a:solidFill>
                  <a:schemeClr val="tx1"/>
                </a:solidFill>
              </a:rPr>
              <a:t> and print plots of data. </a:t>
            </a:r>
          </a:p>
          <a:p>
            <a:pPr lvl="1"/>
            <a:r>
              <a:rPr lang="en-GB" dirty="0" smtClean="0">
                <a:solidFill>
                  <a:schemeClr val="tx1"/>
                </a:solidFill>
              </a:rPr>
              <a:t>I have become much more confident with python (still need a LOT more practice).</a:t>
            </a:r>
          </a:p>
          <a:p>
            <a:pPr lvl="1"/>
            <a:endParaRPr lang="en-GB" dirty="0" smtClean="0">
              <a:solidFill>
                <a:schemeClr val="tx1"/>
              </a:solidFill>
            </a:endParaRPr>
          </a:p>
        </p:txBody>
      </p:sp>
      <p:pic>
        <p:nvPicPr>
          <p:cNvPr id="6" name="Picture 5"/>
          <p:cNvPicPr>
            <a:picLocks noChangeAspect="1"/>
          </p:cNvPicPr>
          <p:nvPr/>
        </p:nvPicPr>
        <p:blipFill>
          <a:blip r:embed="rId2"/>
          <a:stretch>
            <a:fillRect/>
          </a:stretch>
        </p:blipFill>
        <p:spPr>
          <a:xfrm>
            <a:off x="453047" y="1114091"/>
            <a:ext cx="4371839" cy="362516"/>
          </a:xfrm>
          <a:prstGeom prst="rect">
            <a:avLst/>
          </a:prstGeom>
        </p:spPr>
      </p:pic>
      <p:pic>
        <p:nvPicPr>
          <p:cNvPr id="7" name="Picture 6"/>
          <p:cNvPicPr>
            <a:picLocks noChangeAspect="1"/>
          </p:cNvPicPr>
          <p:nvPr/>
        </p:nvPicPr>
        <p:blipFill>
          <a:blip r:embed="rId3"/>
          <a:stretch>
            <a:fillRect/>
          </a:stretch>
        </p:blipFill>
        <p:spPr>
          <a:xfrm>
            <a:off x="567388" y="1480015"/>
            <a:ext cx="4257498" cy="1468744"/>
          </a:xfrm>
          <a:prstGeom prst="rect">
            <a:avLst/>
          </a:prstGeom>
        </p:spPr>
      </p:pic>
      <p:pic>
        <p:nvPicPr>
          <p:cNvPr id="8" name="Picture 7"/>
          <p:cNvPicPr>
            <a:picLocks noChangeAspect="1"/>
          </p:cNvPicPr>
          <p:nvPr/>
        </p:nvPicPr>
        <p:blipFill>
          <a:blip r:embed="rId4"/>
          <a:stretch>
            <a:fillRect/>
          </a:stretch>
        </p:blipFill>
        <p:spPr>
          <a:xfrm>
            <a:off x="8076487" y="184728"/>
            <a:ext cx="3308997" cy="2697017"/>
          </a:xfrm>
          <a:prstGeom prst="rect">
            <a:avLst/>
          </a:prstGeom>
        </p:spPr>
      </p:pic>
      <p:pic>
        <p:nvPicPr>
          <p:cNvPr id="9" name="Picture 8"/>
          <p:cNvPicPr>
            <a:picLocks noChangeAspect="1"/>
          </p:cNvPicPr>
          <p:nvPr/>
        </p:nvPicPr>
        <p:blipFill>
          <a:blip r:embed="rId5"/>
          <a:stretch>
            <a:fillRect/>
          </a:stretch>
        </p:blipFill>
        <p:spPr>
          <a:xfrm>
            <a:off x="8039485" y="2881745"/>
            <a:ext cx="2450454" cy="2045883"/>
          </a:xfrm>
          <a:prstGeom prst="rect">
            <a:avLst/>
          </a:prstGeom>
        </p:spPr>
      </p:pic>
      <p:sp>
        <p:nvSpPr>
          <p:cNvPr id="10" name="TextBox 9"/>
          <p:cNvSpPr txBox="1"/>
          <p:nvPr/>
        </p:nvSpPr>
        <p:spPr>
          <a:xfrm>
            <a:off x="6853382" y="953900"/>
            <a:ext cx="1025237" cy="646331"/>
          </a:xfrm>
          <a:prstGeom prst="rect">
            <a:avLst/>
          </a:prstGeom>
          <a:noFill/>
        </p:spPr>
        <p:txBody>
          <a:bodyPr wrap="square" rtlCol="0">
            <a:spAutoFit/>
          </a:bodyPr>
          <a:lstStyle/>
          <a:p>
            <a:r>
              <a:rPr lang="en-GB" dirty="0" smtClean="0"/>
              <a:t>MQTT code -&gt;</a:t>
            </a:r>
            <a:endParaRPr lang="en-GB" dirty="0"/>
          </a:p>
        </p:txBody>
      </p:sp>
      <p:pic>
        <p:nvPicPr>
          <p:cNvPr id="11" name="Picture 10"/>
          <p:cNvPicPr>
            <a:picLocks noChangeAspect="1"/>
          </p:cNvPicPr>
          <p:nvPr/>
        </p:nvPicPr>
        <p:blipFill>
          <a:blip r:embed="rId6"/>
          <a:stretch>
            <a:fillRect/>
          </a:stretch>
        </p:blipFill>
        <p:spPr>
          <a:xfrm>
            <a:off x="4327114" y="769737"/>
            <a:ext cx="2339920" cy="2356124"/>
          </a:xfrm>
          <a:prstGeom prst="rect">
            <a:avLst/>
          </a:prstGeom>
        </p:spPr>
      </p:pic>
      <p:sp>
        <p:nvSpPr>
          <p:cNvPr id="13" name="TextBox 12"/>
          <p:cNvSpPr txBox="1"/>
          <p:nvPr/>
        </p:nvSpPr>
        <p:spPr>
          <a:xfrm>
            <a:off x="6747467" y="1833368"/>
            <a:ext cx="1174583" cy="1200329"/>
          </a:xfrm>
          <a:prstGeom prst="rect">
            <a:avLst/>
          </a:prstGeom>
          <a:noFill/>
        </p:spPr>
        <p:txBody>
          <a:bodyPr wrap="square" rtlCol="0">
            <a:spAutoFit/>
          </a:bodyPr>
          <a:lstStyle/>
          <a:p>
            <a:r>
              <a:rPr lang="en-GB" dirty="0" smtClean="0"/>
              <a:t>BLM sum data from MQTT</a:t>
            </a:r>
          </a:p>
          <a:p>
            <a:r>
              <a:rPr lang="en-GB" dirty="0" smtClean="0">
                <a:sym typeface="Wingdings" panose="05000000000000000000" pitchFamily="2" charset="2"/>
              </a:rPr>
              <a:t></a:t>
            </a:r>
            <a:endParaRPr lang="en-GB" dirty="0"/>
          </a:p>
        </p:txBody>
      </p:sp>
      <p:sp>
        <p:nvSpPr>
          <p:cNvPr id="14" name="TextBox 13"/>
          <p:cNvSpPr txBox="1"/>
          <p:nvPr/>
        </p:nvSpPr>
        <p:spPr>
          <a:xfrm>
            <a:off x="662495" y="755134"/>
            <a:ext cx="2671831" cy="369332"/>
          </a:xfrm>
          <a:prstGeom prst="rect">
            <a:avLst/>
          </a:prstGeom>
          <a:noFill/>
        </p:spPr>
        <p:txBody>
          <a:bodyPr wrap="square" rtlCol="0">
            <a:spAutoFit/>
          </a:bodyPr>
          <a:lstStyle/>
          <a:p>
            <a:r>
              <a:rPr lang="en-GB" dirty="0" smtClean="0"/>
              <a:t>Data frequency function</a:t>
            </a:r>
            <a:endParaRPr lang="en-GB" dirty="0"/>
          </a:p>
        </p:txBody>
      </p:sp>
    </p:spTree>
    <p:extLst>
      <p:ext uri="{BB962C8B-B14F-4D97-AF65-F5344CB8AC3E}">
        <p14:creationId xmlns:p14="http://schemas.microsoft.com/office/powerpoint/2010/main" val="5839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2.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C07CB7-51EF-466B-89DC-FA27AC50FA39}">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7a6c5452-7205-4e2c-a322-0d36e47a4095"/>
    <ds:schemaRef ds:uri="http://schemas.microsoft.com/office/infopath/2007/PartnerControls"/>
    <ds:schemaRef ds:uri="4367b676-3231-4229-b246-27e36f6a6ea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404</TotalTime>
  <Words>727</Words>
  <Application>Microsoft Office PowerPoint</Application>
  <PresentationFormat>Widescreen</PresentationFormat>
  <Paragraphs>64</Paragraphs>
  <Slides>8</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8</vt:i4>
      </vt:variant>
    </vt:vector>
  </HeadingPairs>
  <TitlesOfParts>
    <vt:vector size="16" baseType="lpstr">
      <vt:lpstr>Calibri</vt:lpstr>
      <vt:lpstr>Arial</vt:lpstr>
      <vt:lpstr>Wingdings</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Panting, Jonah (-,RAL,ISIS)</cp:lastModifiedBy>
  <cp:revision>27</cp:revision>
  <dcterms:created xsi:type="dcterms:W3CDTF">2023-01-10T12:41:06Z</dcterms:created>
  <dcterms:modified xsi:type="dcterms:W3CDTF">2023-07-06T15:09:20Z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